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90" r:id="rId2"/>
    <p:sldId id="298" r:id="rId3"/>
    <p:sldId id="297" r:id="rId4"/>
    <p:sldId id="296" r:id="rId5"/>
    <p:sldId id="291" r:id="rId6"/>
    <p:sldId id="294" r:id="rId7"/>
    <p:sldId id="256" r:id="rId8"/>
    <p:sldId id="259" r:id="rId9"/>
    <p:sldId id="289" r:id="rId10"/>
    <p:sldId id="260" r:id="rId11"/>
    <p:sldId id="261" r:id="rId12"/>
    <p:sldId id="262" r:id="rId13"/>
    <p:sldId id="268" r:id="rId14"/>
    <p:sldId id="265" r:id="rId15"/>
    <p:sldId id="267" r:id="rId16"/>
    <p:sldId id="269" r:id="rId17"/>
    <p:sldId id="270" r:id="rId18"/>
    <p:sldId id="266" r:id="rId19"/>
    <p:sldId id="274" r:id="rId20"/>
    <p:sldId id="275" r:id="rId21"/>
    <p:sldId id="276" r:id="rId22"/>
    <p:sldId id="277" r:id="rId23"/>
    <p:sldId id="278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161A"/>
    <a:srgbClr val="31B0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00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8999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duo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duoto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pic>
        <p:nvPicPr>
          <p:cNvPr id="1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5900" y="622300"/>
            <a:ext cx="812800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-12700" y="-12700"/>
            <a:ext cx="13030200" cy="9779000"/>
          </a:xfrm>
          <a:prstGeom prst="rect">
            <a:avLst/>
          </a:prstGeom>
          <a:solidFill>
            <a:srgbClr val="31B06C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pic>
        <p:nvPicPr>
          <p:cNvPr id="1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45900" y="622300"/>
            <a:ext cx="812800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559073" y="444500"/>
            <a:ext cx="9886654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BA8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45900" y="622300"/>
            <a:ext cx="812800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gif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1B0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Map your </a:t>
            </a:r>
            <a:r>
              <a:rPr lang="en-US" dirty="0" smtClean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world</a:t>
            </a:r>
            <a:br>
              <a:rPr lang="en-US" dirty="0" smtClean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</a:b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  <p:sp>
        <p:nvSpPr>
          <p:cNvPr id="3" name="Shape 149"/>
          <p:cNvSpPr/>
          <p:nvPr/>
        </p:nvSpPr>
        <p:spPr>
          <a:xfrm>
            <a:off x="1130300" y="59944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defRPr sz="33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US" dirty="0" smtClean="0"/>
              <a:t>July</a:t>
            </a:r>
            <a:r>
              <a:rPr dirty="0" smtClean="0"/>
              <a:t> </a:t>
            </a:r>
            <a:r>
              <a:rPr dirty="0" smtClean="0"/>
              <a:t>2017</a:t>
            </a:r>
            <a:endParaRPr lang="en-US" dirty="0" smtClean="0"/>
          </a:p>
          <a:p>
            <a:r>
              <a:rPr lang="en-US" dirty="0" smtClean="0"/>
              <a:t>Minneapolis, MN</a:t>
            </a:r>
            <a:endParaRPr dirty="0"/>
          </a:p>
        </p:txBody>
      </p:sp>
      <p:grpSp>
        <p:nvGrpSpPr>
          <p:cNvPr id="10" name="Group 9"/>
          <p:cNvGrpSpPr/>
          <p:nvPr/>
        </p:nvGrpSpPr>
        <p:grpSpPr>
          <a:xfrm>
            <a:off x="4427575" y="4876800"/>
            <a:ext cx="4818025" cy="987425"/>
            <a:chOff x="4656175" y="4816475"/>
            <a:chExt cx="4818025" cy="987425"/>
          </a:xfrm>
        </p:grpSpPr>
        <p:grpSp>
          <p:nvGrpSpPr>
            <p:cNvPr id="6" name="Group 5"/>
            <p:cNvGrpSpPr/>
            <p:nvPr/>
          </p:nvGrpSpPr>
          <p:grpSpPr>
            <a:xfrm>
              <a:off x="5232400" y="4816475"/>
              <a:ext cx="4241800" cy="987425"/>
              <a:chOff x="4121150" y="4803775"/>
              <a:chExt cx="4762500" cy="119062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1150" y="4803775"/>
                <a:ext cx="4762500" cy="1190625"/>
              </a:xfrm>
              <a:prstGeom prst="rect">
                <a:avLst/>
              </a:prstGeom>
            </p:spPr>
          </p:pic>
          <p:pic>
            <p:nvPicPr>
              <p:cNvPr id="7" name="pasted-image.pdf"/>
              <p:cNvPicPr>
                <a:picLocks noChangeAspect="1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4514850" y="5041900"/>
                <a:ext cx="812800" cy="812800"/>
              </a:xfrm>
              <a:prstGeom prst="rect">
                <a:avLst/>
              </a:prstGeom>
              <a:ln w="12700">
                <a:miter lim="400000"/>
              </a:ln>
            </p:spPr>
          </p:pic>
        </p:grpSp>
        <p:sp>
          <p:nvSpPr>
            <p:cNvPr id="9" name="Shape 149"/>
            <p:cNvSpPr/>
            <p:nvPr/>
          </p:nvSpPr>
          <p:spPr>
            <a:xfrm>
              <a:off x="4656175" y="4974763"/>
              <a:ext cx="857030" cy="7524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50800" tIns="50800" rIns="50800" bIns="50800" anchor="ctr">
              <a:normAutofit/>
            </a:bodyPr>
            <a:lstStyle>
              <a:lvl1pPr algn="r">
                <a:defRPr sz="3300">
                  <a:solidFill>
                    <a:srgbClr val="FFFFFF"/>
                  </a:solidFill>
                  <a:latin typeface="Source Sans Pro Semibold"/>
                  <a:ea typeface="Source Sans Pro Semibold"/>
                  <a:cs typeface="Source Sans Pro Semibold"/>
                  <a:sym typeface="Source Sans Pro Semibold"/>
                </a:defRPr>
              </a:lvl1pPr>
            </a:lstStyle>
            <a:p>
              <a:r>
                <a:rPr lang="en-US" dirty="0" smtClean="0"/>
                <a:t>with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900880330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US" dirty="0" smtClean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What we do for you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rPr lang="en-US" dirty="0" err="1" smtClean="0"/>
              <a:t>Mapillary</a:t>
            </a:r>
            <a:r>
              <a:rPr lang="en-US" dirty="0" smtClean="0"/>
              <a:t> functions</a:t>
            </a:r>
            <a:endParaRPr dirty="0"/>
          </a:p>
        </p:txBody>
      </p:sp>
      <p:sp>
        <p:nvSpPr>
          <p:cNvPr id="162" name="Shape 162"/>
          <p:cNvSpPr>
            <a:spLocks noGrp="1"/>
          </p:cNvSpPr>
          <p:nvPr>
            <p:ph type="body" idx="4294967295"/>
          </p:nvPr>
        </p:nvSpPr>
        <p:spPr>
          <a:xfrm>
            <a:off x="1087966" y="2609850"/>
            <a:ext cx="11099801" cy="6286500"/>
          </a:xfrm>
          <a:prstGeom prst="rect">
            <a:avLst/>
          </a:prstGeom>
        </p:spPr>
        <p:txBody>
          <a:bodyPr/>
          <a:lstStyle/>
          <a:p>
            <a:pPr marL="444499" indent="-444499">
              <a:spcBef>
                <a:spcPts val="2000"/>
              </a:spcBef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dirty="0" smtClean="0"/>
              <a:t>Efficient DIY photo capture</a:t>
            </a:r>
          </a:p>
          <a:p>
            <a:pPr marL="444499" indent="-444499">
              <a:spcBef>
                <a:spcPts val="2000"/>
              </a:spcBef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dirty="0" smtClean="0"/>
              <a:t>Upload and hosting</a:t>
            </a:r>
          </a:p>
          <a:p>
            <a:pPr marL="444499" indent="-444499">
              <a:spcBef>
                <a:spcPts val="2000"/>
              </a:spcBef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dirty="0" smtClean="0"/>
              <a:t>Navigable photo sequences</a:t>
            </a:r>
            <a:endParaRPr lang="en-US" dirty="0" smtClean="0"/>
          </a:p>
          <a:p>
            <a:pPr marL="444499" indent="-444499">
              <a:spcBef>
                <a:spcPts val="2000"/>
              </a:spcBef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dirty="0" smtClean="0"/>
              <a:t>Structure </a:t>
            </a:r>
            <a:r>
              <a:rPr dirty="0"/>
              <a:t>from Motion</a:t>
            </a:r>
          </a:p>
          <a:p>
            <a:pPr marL="444499" indent="-444499">
              <a:spcBef>
                <a:spcPts val="2000"/>
              </a:spcBef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dirty="0" smtClean="0"/>
              <a:t>Image </a:t>
            </a:r>
            <a:r>
              <a:rPr dirty="0" smtClean="0"/>
              <a:t>Recognition</a:t>
            </a:r>
            <a:endParaRPr lang="en-US" dirty="0" smtClean="0"/>
          </a:p>
          <a:p>
            <a:pPr marL="444499" indent="-444499">
              <a:spcBef>
                <a:spcPts val="2000"/>
              </a:spcBef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dirty="0" smtClean="0"/>
              <a:t>GIS data</a:t>
            </a:r>
            <a:endParaRPr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Structure from Motion (SfM)</a:t>
            </a:r>
          </a:p>
        </p:txBody>
      </p:sp>
      <p:sp>
        <p:nvSpPr>
          <p:cNvPr id="165" name="Shape 165"/>
          <p:cNvSpPr/>
          <p:nvPr/>
        </p:nvSpPr>
        <p:spPr>
          <a:xfrm>
            <a:off x="1604153" y="2289810"/>
            <a:ext cx="9240699" cy="90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pPr>
            <a:r>
              <a:t>Estimating three-dimensional structures and camera motions </a:t>
            </a:r>
          </a:p>
          <a:p>
            <a: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pPr>
            <a:r>
              <a:t>from image sequences. </a:t>
            </a:r>
          </a:p>
        </p:txBody>
      </p:sp>
      <p:pic>
        <p:nvPicPr>
          <p:cNvPr id="166" name="3d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99170" y="3701525"/>
            <a:ext cx="9406460" cy="5242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99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Semantic Segmentation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1621087" y="2134867"/>
            <a:ext cx="11043334" cy="1318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t>Label each pixel in an image with a class of objects e.g. sky, tree, car ..</a:t>
            </a:r>
          </a:p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t>Currently supports 72 object classes (100+ classes annotated)</a:t>
            </a:r>
          </a:p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4-lever target</a:t>
            </a:r>
            <a:r>
              <a:t>: 80 classes</a:t>
            </a:r>
          </a:p>
        </p:txBody>
      </p:sp>
      <p:pic>
        <p:nvPicPr>
          <p:cNvPr id="2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789" y="3731683"/>
            <a:ext cx="10531106" cy="5887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900"/>
            </a:lvl1pPr>
          </a:lstStyle>
          <a:p>
            <a:r>
              <a:t>Face and license plate detection </a:t>
            </a:r>
          </a:p>
        </p:txBody>
      </p:sp>
      <p:sp>
        <p:nvSpPr>
          <p:cNvPr id="180" name="Shape 180"/>
          <p:cNvSpPr/>
          <p:nvPr/>
        </p:nvSpPr>
        <p:spPr>
          <a:xfrm>
            <a:off x="1604153" y="2495550"/>
            <a:ext cx="29789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. 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809" y="3519079"/>
            <a:ext cx="10824382" cy="525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384020" y="8032750"/>
            <a:ext cx="2060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83" name="Shape 183"/>
          <p:cNvSpPr/>
          <p:nvPr/>
        </p:nvSpPr>
        <p:spPr>
          <a:xfrm>
            <a:off x="1536420" y="2495550"/>
            <a:ext cx="950452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Detect and blur faces and license plates for privacy protection  </a:t>
            </a:r>
          </a:p>
        </p:txBody>
      </p:sp>
      <p:sp>
        <p:nvSpPr>
          <p:cNvPr id="184" name="Shape 184"/>
          <p:cNvSpPr/>
          <p:nvPr/>
        </p:nvSpPr>
        <p:spPr>
          <a:xfrm>
            <a:off x="9960812" y="8921750"/>
            <a:ext cx="229824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Falun, Sweden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900"/>
            </a:lvl1pPr>
          </a:lstStyle>
          <a:p>
            <a:r>
              <a:t>Text Recognition</a:t>
            </a:r>
          </a:p>
        </p:txBody>
      </p:sp>
      <p:sp>
        <p:nvSpPr>
          <p:cNvPr id="195" name="Shape 195"/>
          <p:cNvSpPr/>
          <p:nvPr/>
        </p:nvSpPr>
        <p:spPr>
          <a:xfrm>
            <a:off x="1604153" y="2495550"/>
            <a:ext cx="29789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. </a:t>
            </a:r>
          </a:p>
        </p:txBody>
      </p:sp>
      <p:sp>
        <p:nvSpPr>
          <p:cNvPr id="196" name="Shape 196"/>
          <p:cNvSpPr/>
          <p:nvPr/>
        </p:nvSpPr>
        <p:spPr>
          <a:xfrm>
            <a:off x="1384020" y="8032750"/>
            <a:ext cx="2060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97" name="Shape 197"/>
          <p:cNvSpPr/>
          <p:nvPr/>
        </p:nvSpPr>
        <p:spPr>
          <a:xfrm>
            <a:off x="1570287" y="2495550"/>
            <a:ext cx="20609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98" name="Shape 198"/>
          <p:cNvSpPr/>
          <p:nvPr/>
        </p:nvSpPr>
        <p:spPr>
          <a:xfrm>
            <a:off x="1671887" y="2326216"/>
            <a:ext cx="695340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- Detect and recognize texts on highway signs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767" y="2912994"/>
            <a:ext cx="8495266" cy="6459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SfM + Recognition</a:t>
            </a:r>
          </a:p>
        </p:txBody>
      </p:sp>
      <p:sp>
        <p:nvSpPr>
          <p:cNvPr id="206" name="Shape 206"/>
          <p:cNvSpPr/>
          <p:nvPr/>
        </p:nvSpPr>
        <p:spPr>
          <a:xfrm>
            <a:off x="1753120" y="2984962"/>
            <a:ext cx="9498560" cy="203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pPr>
            <a:endParaRPr/>
          </a:p>
          <a:p>
            <a:pPr lvl="3" algn="l">
              <a:lnSpc>
                <a:spcPct val="40000"/>
              </a:lnSpc>
              <a:spcBef>
                <a:spcPts val="2000"/>
              </a:spcBef>
              <a:defRPr sz="3900">
                <a:solidFill>
                  <a:srgbClr val="595C61"/>
                </a:solidFill>
              </a:defRPr>
            </a:pPr>
            <a:r>
              <a:t>          3D structures from SfM </a:t>
            </a:r>
          </a:p>
          <a:p>
            <a:pPr lvl="3"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pPr>
            <a:r>
              <a:t>                               </a:t>
            </a:r>
            <a:r>
              <a:rPr sz="3000"/>
              <a:t>         + </a:t>
            </a:r>
            <a:r>
              <a:t> </a:t>
            </a:r>
          </a:p>
          <a:p>
            <a:pPr lvl="3" algn="l">
              <a:lnSpc>
                <a:spcPct val="40000"/>
              </a:lnSpc>
              <a:spcBef>
                <a:spcPts val="2000"/>
              </a:spcBef>
              <a:defRPr sz="3900">
                <a:solidFill>
                  <a:srgbClr val="595C61"/>
                </a:solidFill>
              </a:defRPr>
            </a:pPr>
            <a:r>
              <a:t>Semantic information from Recognition </a:t>
            </a:r>
          </a:p>
        </p:txBody>
      </p:sp>
      <p:sp>
        <p:nvSpPr>
          <p:cNvPr id="207" name="Shape 207"/>
          <p:cNvSpPr/>
          <p:nvPr/>
        </p:nvSpPr>
        <p:spPr>
          <a:xfrm rot="5400000">
            <a:off x="5952066" y="5601723"/>
            <a:ext cx="1100668" cy="768579"/>
          </a:xfrm>
          <a:prstGeom prst="rightArrow">
            <a:avLst>
              <a:gd name="adj1" fmla="val 32000"/>
              <a:gd name="adj2" fmla="val 8571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443605" y="6959947"/>
            <a:ext cx="374505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>
              <a:lnSpc>
                <a:spcPct val="40000"/>
              </a:lnSpc>
              <a:spcBef>
                <a:spcPts val="2000"/>
              </a:spcBef>
              <a:defRPr sz="3900" b="1">
                <a:solidFill>
                  <a:srgbClr val="595C6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Map Objects</a:t>
            </a: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Traffic Sign Map Objects</a:t>
            </a:r>
          </a:p>
        </p:txBody>
      </p:sp>
      <p:pic>
        <p:nvPicPr>
          <p:cNvPr id="2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933" y="2918023"/>
            <a:ext cx="10694201" cy="5670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900"/>
            </a:lvl1pPr>
          </a:lstStyle>
          <a:p>
            <a:r>
              <a:rPr dirty="0"/>
              <a:t>Traffic Sign Recognition</a:t>
            </a:r>
          </a:p>
        </p:txBody>
      </p:sp>
      <p:sp>
        <p:nvSpPr>
          <p:cNvPr id="187" name="Shape 187"/>
          <p:cNvSpPr/>
          <p:nvPr/>
        </p:nvSpPr>
        <p:spPr>
          <a:xfrm>
            <a:off x="1604153" y="2495550"/>
            <a:ext cx="29789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. </a:t>
            </a:r>
          </a:p>
        </p:txBody>
      </p:sp>
      <p:sp>
        <p:nvSpPr>
          <p:cNvPr id="188" name="Shape 188"/>
          <p:cNvSpPr/>
          <p:nvPr/>
        </p:nvSpPr>
        <p:spPr>
          <a:xfrm>
            <a:off x="1384020" y="8032750"/>
            <a:ext cx="2060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89" name="Shape 189"/>
          <p:cNvSpPr/>
          <p:nvPr/>
        </p:nvSpPr>
        <p:spPr>
          <a:xfrm>
            <a:off x="1570287" y="2495550"/>
            <a:ext cx="20609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90" name="Shape 190"/>
          <p:cNvSpPr/>
          <p:nvPr/>
        </p:nvSpPr>
        <p:spPr>
          <a:xfrm>
            <a:off x="1671887" y="2403619"/>
            <a:ext cx="6662721" cy="67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rPr dirty="0"/>
              <a:t>Detect and recognize traffic signs </a:t>
            </a:r>
          </a:p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rPr dirty="0"/>
              <a:t>Supports ~900 signs across ~60 </a:t>
            </a:r>
            <a:r>
              <a:rPr dirty="0" smtClean="0"/>
              <a:t>countries</a:t>
            </a:r>
            <a:endParaRPr dirty="0"/>
          </a:p>
        </p:txBody>
      </p:sp>
      <p:pic>
        <p:nvPicPr>
          <p:cNvPr id="191" name="signs_in_japa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50565" y="3644284"/>
            <a:ext cx="9747169" cy="548278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10587346" y="9032894"/>
            <a:ext cx="10319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Japan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1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7711" y="1658252"/>
            <a:ext cx="9869378" cy="6866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32601" y="182502"/>
            <a:ext cx="9886654" cy="144217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Minneapolis – St. Paul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5741"/>
            <a:ext cx="13004800" cy="507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7477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8740" y="1775849"/>
            <a:ext cx="9992364" cy="6649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emantic_3d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21595" y="1946515"/>
            <a:ext cx="9886653" cy="6568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374" y="1806139"/>
            <a:ext cx="9984783" cy="6515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374" y="1806139"/>
            <a:ext cx="9984783" cy="6515805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2827800" y="1913466"/>
            <a:ext cx="6189112" cy="3599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378" y="8231"/>
                </a:lnTo>
                <a:lnTo>
                  <a:pt x="11731" y="18043"/>
                </a:lnTo>
                <a:lnTo>
                  <a:pt x="13740" y="21600"/>
                </a:lnTo>
                <a:lnTo>
                  <a:pt x="17168" y="21397"/>
                </a:lnTo>
                <a:lnTo>
                  <a:pt x="20891" y="12861"/>
                </a:lnTo>
                <a:lnTo>
                  <a:pt x="21600" y="5646"/>
                </a:lnTo>
              </a:path>
            </a:pathLst>
          </a:custGeom>
          <a:ln w="114300">
            <a:solidFill>
              <a:srgbClr val="76767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93134" y="7620000"/>
            <a:ext cx="880534" cy="74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10800"/>
                </a:lnTo>
                <a:lnTo>
                  <a:pt x="21600" y="21600"/>
                </a:lnTo>
              </a:path>
            </a:pathLst>
          </a:custGeom>
          <a:ln w="101600">
            <a:solidFill>
              <a:srgbClr val="BBBB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6536200" y="5326983"/>
            <a:ext cx="1531934" cy="982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9"/>
                </a:moveTo>
                <a:lnTo>
                  <a:pt x="4775" y="17658"/>
                </a:lnTo>
                <a:lnTo>
                  <a:pt x="9185" y="21600"/>
                </a:lnTo>
                <a:lnTo>
                  <a:pt x="15392" y="18248"/>
                </a:lnTo>
                <a:lnTo>
                  <a:pt x="20167" y="12290"/>
                </a:lnTo>
                <a:lnTo>
                  <a:pt x="21600" y="0"/>
                </a:lnTo>
              </a:path>
            </a:pathLst>
          </a:custGeom>
          <a:ln w="139700">
            <a:solidFill>
              <a:srgbClr val="1D31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2861733" y="3522133"/>
            <a:ext cx="4588934" cy="4199467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521405" y="2980266"/>
            <a:ext cx="4732772" cy="3548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260" y="7318"/>
                </a:lnTo>
                <a:lnTo>
                  <a:pt x="6298" y="9335"/>
                </a:lnTo>
                <a:lnTo>
                  <a:pt x="13022" y="17993"/>
                </a:lnTo>
                <a:lnTo>
                  <a:pt x="17118" y="21600"/>
                </a:lnTo>
                <a:lnTo>
                  <a:pt x="20982" y="18714"/>
                </a:lnTo>
                <a:lnTo>
                  <a:pt x="21600" y="13457"/>
                </a:lnTo>
              </a:path>
            </a:pathLst>
          </a:custGeom>
          <a:ln w="165100">
            <a:solidFill>
              <a:srgbClr val="B45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2614256" y="6985065"/>
            <a:ext cx="1305811" cy="1305811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2056174" y="7442984"/>
            <a:ext cx="732825" cy="732825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2014339" y="7607300"/>
            <a:ext cx="677334" cy="69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00" y="3600"/>
                  <a:pt x="7200" y="7200"/>
                  <a:pt x="10800" y="10800"/>
                </a:cubicBezTo>
                <a:cubicBezTo>
                  <a:pt x="14400" y="14400"/>
                  <a:pt x="18000" y="18000"/>
                  <a:pt x="21600" y="21600"/>
                </a:cubicBezTo>
              </a:path>
            </a:pathLst>
          </a:custGeom>
          <a:ln w="1524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784805" y="3636433"/>
            <a:ext cx="2235201" cy="2047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00" y="3600"/>
                  <a:pt x="7200" y="7200"/>
                  <a:pt x="10800" y="10800"/>
                </a:cubicBezTo>
                <a:cubicBezTo>
                  <a:pt x="14400" y="14400"/>
                  <a:pt x="18000" y="18000"/>
                  <a:pt x="21600" y="21600"/>
                </a:cubicBezTo>
              </a:path>
            </a:pathLst>
          </a:custGeom>
          <a:ln w="1524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6256866" y="5761566"/>
            <a:ext cx="186268" cy="18626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224866" y="3572933"/>
            <a:ext cx="186268" cy="186267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2827800" y="1913466"/>
            <a:ext cx="6189112" cy="3599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378" y="8231"/>
                </a:lnTo>
                <a:lnTo>
                  <a:pt x="11731" y="18043"/>
                </a:lnTo>
                <a:lnTo>
                  <a:pt x="13740" y="21600"/>
                </a:lnTo>
                <a:lnTo>
                  <a:pt x="17168" y="21397"/>
                </a:lnTo>
                <a:lnTo>
                  <a:pt x="20891" y="12861"/>
                </a:lnTo>
                <a:lnTo>
                  <a:pt x="21600" y="5646"/>
                </a:lnTo>
              </a:path>
            </a:pathLst>
          </a:custGeom>
          <a:ln w="114300">
            <a:solidFill>
              <a:srgbClr val="76767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9093134" y="7620000"/>
            <a:ext cx="880534" cy="74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10800"/>
                </a:lnTo>
                <a:lnTo>
                  <a:pt x="21600" y="21600"/>
                </a:lnTo>
              </a:path>
            </a:pathLst>
          </a:custGeom>
          <a:ln w="101600">
            <a:solidFill>
              <a:srgbClr val="BBBB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536200" y="5326983"/>
            <a:ext cx="1531934" cy="982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9"/>
                </a:moveTo>
                <a:lnTo>
                  <a:pt x="4775" y="17658"/>
                </a:lnTo>
                <a:lnTo>
                  <a:pt x="9185" y="21600"/>
                </a:lnTo>
                <a:lnTo>
                  <a:pt x="15392" y="18248"/>
                </a:lnTo>
                <a:lnTo>
                  <a:pt x="20167" y="12290"/>
                </a:lnTo>
                <a:lnTo>
                  <a:pt x="21600" y="0"/>
                </a:lnTo>
              </a:path>
            </a:pathLst>
          </a:custGeom>
          <a:ln w="139700">
            <a:solidFill>
              <a:srgbClr val="1D31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2861733" y="3522133"/>
            <a:ext cx="4588934" cy="4199467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3521405" y="2980266"/>
            <a:ext cx="4732772" cy="3548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260" y="7318"/>
                </a:lnTo>
                <a:lnTo>
                  <a:pt x="6298" y="9335"/>
                </a:lnTo>
                <a:lnTo>
                  <a:pt x="13022" y="17993"/>
                </a:lnTo>
                <a:lnTo>
                  <a:pt x="17118" y="21600"/>
                </a:lnTo>
                <a:lnTo>
                  <a:pt x="20982" y="18714"/>
                </a:lnTo>
                <a:lnTo>
                  <a:pt x="21600" y="13457"/>
                </a:lnTo>
              </a:path>
            </a:pathLst>
          </a:custGeom>
          <a:ln w="165100">
            <a:solidFill>
              <a:srgbClr val="B45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14256" y="6985065"/>
            <a:ext cx="1305811" cy="1305811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2056174" y="7442984"/>
            <a:ext cx="732825" cy="732825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014339" y="7607300"/>
            <a:ext cx="677334" cy="69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00" y="3600"/>
                  <a:pt x="7200" y="7200"/>
                  <a:pt x="10800" y="10800"/>
                </a:cubicBezTo>
                <a:cubicBezTo>
                  <a:pt x="14400" y="14400"/>
                  <a:pt x="18000" y="18000"/>
                  <a:pt x="21600" y="21600"/>
                </a:cubicBezTo>
              </a:path>
            </a:pathLst>
          </a:custGeom>
          <a:ln w="1524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2784805" y="3636433"/>
            <a:ext cx="2235201" cy="2047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00" y="3600"/>
                  <a:pt x="7200" y="7200"/>
                  <a:pt x="10800" y="10800"/>
                </a:cubicBezTo>
                <a:cubicBezTo>
                  <a:pt x="14400" y="14400"/>
                  <a:pt x="18000" y="18000"/>
                  <a:pt x="21600" y="21600"/>
                </a:cubicBezTo>
              </a:path>
            </a:pathLst>
          </a:custGeom>
          <a:ln w="1524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256866" y="5761566"/>
            <a:ext cx="186268" cy="18626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224866" y="3572933"/>
            <a:ext cx="186268" cy="186267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9389533" y="2023533"/>
            <a:ext cx="786419" cy="1"/>
          </a:xfrm>
          <a:prstGeom prst="line">
            <a:avLst/>
          </a:prstGeom>
          <a:ln w="101600">
            <a:solidFill>
              <a:srgbClr val="76767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10327161" y="1763183"/>
            <a:ext cx="132514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Building</a:t>
            </a:r>
          </a:p>
        </p:txBody>
      </p:sp>
      <p:sp>
        <p:nvSpPr>
          <p:cNvPr id="264" name="Shape 264"/>
          <p:cNvSpPr/>
          <p:nvPr/>
        </p:nvSpPr>
        <p:spPr>
          <a:xfrm>
            <a:off x="9398000" y="2540000"/>
            <a:ext cx="786419" cy="0"/>
          </a:xfrm>
          <a:prstGeom prst="line">
            <a:avLst/>
          </a:prstGeom>
          <a:ln w="1016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0286330" y="2283883"/>
            <a:ext cx="8480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Curb</a:t>
            </a:r>
          </a:p>
        </p:txBody>
      </p:sp>
      <p:sp>
        <p:nvSpPr>
          <p:cNvPr id="266" name="Shape 266"/>
          <p:cNvSpPr/>
          <p:nvPr/>
        </p:nvSpPr>
        <p:spPr>
          <a:xfrm>
            <a:off x="9398000" y="3064933"/>
            <a:ext cx="786419" cy="1"/>
          </a:xfrm>
          <a:prstGeom prst="line">
            <a:avLst/>
          </a:prstGeom>
          <a:ln w="101600">
            <a:solidFill>
              <a:srgbClr val="B45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10280650" y="2804583"/>
            <a:ext cx="14351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Sidewalk</a:t>
            </a:r>
          </a:p>
        </p:txBody>
      </p:sp>
      <p:sp>
        <p:nvSpPr>
          <p:cNvPr id="268" name="Shape 268"/>
          <p:cNvSpPr/>
          <p:nvPr/>
        </p:nvSpPr>
        <p:spPr>
          <a:xfrm>
            <a:off x="10277665" y="3325283"/>
            <a:ext cx="179667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Street Light</a:t>
            </a:r>
          </a:p>
        </p:txBody>
      </p:sp>
      <p:sp>
        <p:nvSpPr>
          <p:cNvPr id="269" name="Shape 269"/>
          <p:cNvSpPr/>
          <p:nvPr/>
        </p:nvSpPr>
        <p:spPr>
          <a:xfrm>
            <a:off x="9689609" y="3534833"/>
            <a:ext cx="186268" cy="186267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32601" y="182502"/>
            <a:ext cx="9886654" cy="1442173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Shape 162"/>
          <p:cNvSpPr txBox="1">
            <a:spLocks/>
          </p:cNvSpPr>
          <p:nvPr/>
        </p:nvSpPr>
        <p:spPr>
          <a:xfrm>
            <a:off x="1036094" y="2495550"/>
            <a:ext cx="5439834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888999" lvl="1" indent="-444499" hangingPunct="1">
              <a:spcBef>
                <a:spcPts val="2000"/>
              </a:spcBef>
              <a:buFontTx/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sz="4500" dirty="0" smtClean="0">
                <a:solidFill>
                  <a:srgbClr val="595C61"/>
                </a:solidFill>
              </a:rPr>
              <a:t>Prep cameras</a:t>
            </a:r>
          </a:p>
          <a:p>
            <a:pPr marL="888999" lvl="1" indent="-444499" hangingPunct="1">
              <a:spcBef>
                <a:spcPts val="2000"/>
              </a:spcBef>
              <a:buFontTx/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sz="4500" dirty="0" smtClean="0">
                <a:solidFill>
                  <a:srgbClr val="595C61"/>
                </a:solidFill>
              </a:rPr>
              <a:t>Capture photos</a:t>
            </a:r>
          </a:p>
          <a:p>
            <a:pPr marL="888999" lvl="1" indent="-444499" hangingPunct="1">
              <a:spcBef>
                <a:spcPts val="2000"/>
              </a:spcBef>
              <a:buFontTx/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sz="4500" dirty="0" smtClean="0">
                <a:solidFill>
                  <a:srgbClr val="595C61"/>
                </a:solidFill>
              </a:rPr>
              <a:t>Upload</a:t>
            </a:r>
          </a:p>
          <a:p>
            <a:pPr marL="888999" lvl="1" indent="-444499" hangingPunct="1">
              <a:spcBef>
                <a:spcPts val="2000"/>
              </a:spcBef>
              <a:buFontTx/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sz="4500" dirty="0" smtClean="0">
                <a:solidFill>
                  <a:srgbClr val="595C61"/>
                </a:solidFill>
              </a:rPr>
              <a:t>Learn</a:t>
            </a:r>
            <a:endParaRPr lang="en-US" sz="4500" dirty="0">
              <a:solidFill>
                <a:srgbClr val="595C61"/>
              </a:solidFill>
            </a:endParaRPr>
          </a:p>
        </p:txBody>
      </p:sp>
      <p:pic>
        <p:nvPicPr>
          <p:cNvPr id="5" name="Picture 8" descr="Image result for mapillary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6965" y="4000055"/>
            <a:ext cx="4562290" cy="351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636905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8900" y="182502"/>
            <a:ext cx="11330355" cy="1442173"/>
          </a:xfrm>
        </p:spPr>
        <p:txBody>
          <a:bodyPr/>
          <a:lstStyle/>
          <a:p>
            <a:r>
              <a:rPr lang="en-US" dirty="0" smtClean="0"/>
              <a:t>Diving in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399" y="482917"/>
            <a:ext cx="1041401" cy="1041401"/>
          </a:xfrm>
          <a:prstGeom prst="rect">
            <a:avLst/>
          </a:prstGeom>
        </p:spPr>
      </p:pic>
      <p:pic>
        <p:nvPicPr>
          <p:cNvPr id="1026" name="Picture 2" descr="https://help.mapillary.com/hc/article_attachments/115001611529/2017-01-27-360-captur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5" y="2150600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ke-moun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352" y="2108200"/>
            <a:ext cx="2987676" cy="17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468327" y="3918506"/>
            <a:ext cx="2371725" cy="50270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600" b="1" i="0" u="none" strike="noStrike" cap="none" spc="0" normalizeH="0" baseline="0" dirty="0" smtClean="0">
                <a:ln>
                  <a:noFill/>
                </a:ln>
                <a:solidFill>
                  <a:srgbClr val="15161A"/>
                </a:solidFill>
                <a:effectLst/>
                <a:uFillTx/>
                <a:latin typeface="Maiandra GD" panose="020E0502030308020204" pitchFamily="34" charset="0"/>
                <a:cs typeface="Arial" panose="020B0604020202020204" pitchFamily="34" charset="0"/>
                <a:sym typeface="Helvetica Light"/>
              </a:rPr>
              <a:t>Bicycle Mount</a:t>
            </a:r>
            <a:endParaRPr kumimoji="0" lang="en-US" sz="2600" b="1" i="0" u="none" strike="noStrike" cap="none" spc="0" normalizeH="0" baseline="0" dirty="0">
              <a:ln>
                <a:noFill/>
              </a:ln>
              <a:solidFill>
                <a:srgbClr val="15161A"/>
              </a:solidFill>
              <a:effectLst/>
              <a:uFillTx/>
              <a:latin typeface="Maiandra GD" panose="020E0502030308020204" pitchFamily="34" charset="0"/>
              <a:cs typeface="Arial" panose="020B0604020202020204" pitchFamily="34" charset="0"/>
              <a:sym typeface="Helvetica Light"/>
            </a:endParaRPr>
          </a:p>
        </p:txBody>
      </p:sp>
      <p:pic>
        <p:nvPicPr>
          <p:cNvPr id="1030" name="Picture 6" descr="https://what3words.com/wp-content/uploads/2015/08/Mapillary-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862" y="2150600"/>
            <a:ext cx="3053591" cy="174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9047530" y="3942826"/>
            <a:ext cx="2371725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i="0" u="none" strike="noStrike" cap="none" spc="0" normalizeH="0" baseline="0" dirty="0" smtClean="0">
                <a:ln>
                  <a:noFill/>
                </a:ln>
                <a:solidFill>
                  <a:srgbClr val="15161A"/>
                </a:solidFill>
                <a:effectLst/>
                <a:uFillTx/>
                <a:latin typeface="Cooper Black" panose="0208090404030B020404" pitchFamily="18" charset="0"/>
                <a:cs typeface="Arial" panose="020B0604020202020204" pitchFamily="34" charset="0"/>
                <a:sym typeface="Helvetica Light"/>
              </a:rPr>
              <a:t>Mobile App</a:t>
            </a:r>
            <a:endParaRPr kumimoji="0" lang="en-US" sz="2800" i="0" u="none" strike="noStrike" cap="none" spc="0" normalizeH="0" baseline="0" dirty="0">
              <a:ln>
                <a:noFill/>
              </a:ln>
              <a:solidFill>
                <a:srgbClr val="15161A"/>
              </a:solidFill>
              <a:effectLst/>
              <a:uFillTx/>
              <a:latin typeface="Cooper Black" panose="0208090404030B020404" pitchFamily="18" charset="0"/>
              <a:cs typeface="Arial" panose="020B0604020202020204" pitchFamily="34" charset="0"/>
              <a:sym typeface="Helvetica Light"/>
            </a:endParaRPr>
          </a:p>
        </p:txBody>
      </p:sp>
      <p:sp>
        <p:nvSpPr>
          <p:cNvPr id="12" name="Shape 162"/>
          <p:cNvSpPr txBox="1">
            <a:spLocks/>
          </p:cNvSpPr>
          <p:nvPr/>
        </p:nvSpPr>
        <p:spPr>
          <a:xfrm>
            <a:off x="1036094" y="5080000"/>
            <a:ext cx="11232106" cy="37020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888999" lvl="1" indent="-444499" hangingPunct="1">
              <a:spcBef>
                <a:spcPts val="2000"/>
              </a:spcBef>
              <a:buFontTx/>
              <a:buBlip>
                <a:blip r:embed="rId6"/>
              </a:buBlip>
              <a:defRPr sz="4500">
                <a:solidFill>
                  <a:srgbClr val="595C61"/>
                </a:solidFill>
              </a:defRPr>
            </a:pPr>
            <a:r>
              <a:rPr lang="en-US" sz="3800" dirty="0" smtClean="0">
                <a:solidFill>
                  <a:srgbClr val="595C61"/>
                </a:solidFill>
              </a:rPr>
              <a:t>Install </a:t>
            </a:r>
            <a:r>
              <a:rPr lang="en-US" sz="3800" dirty="0" err="1" smtClean="0">
                <a:solidFill>
                  <a:srgbClr val="595C61"/>
                </a:solidFill>
              </a:rPr>
              <a:t>Mapillary</a:t>
            </a:r>
            <a:r>
              <a:rPr lang="en-US" sz="3800" dirty="0" smtClean="0">
                <a:solidFill>
                  <a:srgbClr val="595C61"/>
                </a:solidFill>
              </a:rPr>
              <a:t> mobile app</a:t>
            </a:r>
          </a:p>
          <a:p>
            <a:pPr marL="444500" lvl="1" indent="0" hangingPunct="1">
              <a:spcBef>
                <a:spcPts val="2000"/>
              </a:spcBef>
              <a:buNone/>
              <a:defRPr sz="4500">
                <a:solidFill>
                  <a:srgbClr val="595C61"/>
                </a:solidFill>
              </a:defRPr>
            </a:pPr>
            <a:endParaRPr lang="en-US" sz="3800" dirty="0">
              <a:solidFill>
                <a:srgbClr val="595C61"/>
              </a:solidFill>
            </a:endParaRPr>
          </a:p>
          <a:p>
            <a:pPr marL="888999" lvl="1" indent="-444499" hangingPunct="1">
              <a:spcBef>
                <a:spcPts val="2000"/>
              </a:spcBef>
              <a:buFontTx/>
              <a:buBlip>
                <a:blip r:embed="rId6"/>
              </a:buBlip>
              <a:defRPr sz="4500">
                <a:solidFill>
                  <a:srgbClr val="595C61"/>
                </a:solidFill>
              </a:defRPr>
            </a:pPr>
            <a:r>
              <a:rPr lang="en-US" sz="3800" b="1" dirty="0" smtClean="0">
                <a:solidFill>
                  <a:srgbClr val="595C61"/>
                </a:solidFill>
              </a:rPr>
              <a:t>Optional: </a:t>
            </a:r>
            <a:r>
              <a:rPr lang="en-US" sz="3800" dirty="0" smtClean="0">
                <a:solidFill>
                  <a:srgbClr val="595C61"/>
                </a:solidFill>
              </a:rPr>
              <a:t>install LG 360 app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06" y="7350608"/>
            <a:ext cx="1011847" cy="10118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1606" y="5659967"/>
            <a:ext cx="1011847" cy="1011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9154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Photos</a:t>
            </a:r>
            <a:endParaRPr lang="en-US" dirty="0"/>
          </a:p>
        </p:txBody>
      </p:sp>
      <p:pic>
        <p:nvPicPr>
          <p:cNvPr id="3" name="captur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738" y="2767314"/>
            <a:ext cx="10801323" cy="60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502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32601" y="182502"/>
            <a:ext cx="9886654" cy="1442173"/>
          </a:xfrm>
        </p:spPr>
        <p:txBody>
          <a:bodyPr/>
          <a:lstStyle/>
          <a:p>
            <a:r>
              <a:rPr lang="en-US" dirty="0" smtClean="0"/>
              <a:t>Let’s map!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990" y="2074862"/>
            <a:ext cx="96678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840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US" dirty="0" smtClean="0"/>
              <a:t>Introducing </a:t>
            </a:r>
            <a:r>
              <a:rPr dirty="0" err="1" smtClean="0"/>
              <a:t>Mapillary</a:t>
            </a:r>
            <a:endParaRPr dirty="0"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rPr dirty="0"/>
              <a:t>Our </a:t>
            </a:r>
            <a:r>
              <a:rPr lang="en-US" dirty="0" smtClean="0"/>
              <a:t>Technology</a:t>
            </a:r>
            <a:endParaRPr dirty="0"/>
          </a:p>
        </p:txBody>
      </p:sp>
      <p:sp>
        <p:nvSpPr>
          <p:cNvPr id="157" name="Shape 157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smtClean="0"/>
              <a:t>Street-level imagery – contributed by all, available to all</a:t>
            </a: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dirty="0" smtClean="0"/>
              <a:t>Building </a:t>
            </a:r>
            <a:r>
              <a:rPr dirty="0"/>
              <a:t>computer vision solutions for generating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map data</a:t>
            </a:r>
            <a:r>
              <a:rPr dirty="0"/>
              <a:t> from 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photos</a:t>
            </a:r>
            <a:endParaRPr lang="en-US" b="1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Using 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map data</a:t>
            </a: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 to improve maps—public, private, nonprofit, academic, cultural, historic, and more</a:t>
            </a: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All data is available for free use on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OpenStreetMap</a:t>
            </a:r>
            <a:endParaRPr lang="en-US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Commercial users must license the data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rPr lang="en-US" dirty="0" smtClean="0"/>
              <a:t>Integrations</a:t>
            </a:r>
            <a:endParaRPr dirty="0"/>
          </a:p>
        </p:txBody>
      </p:sp>
      <p:sp>
        <p:nvSpPr>
          <p:cNvPr id="157" name="Shape 157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err="1" smtClean="0"/>
              <a:t>Mapillary</a:t>
            </a:r>
            <a:r>
              <a:rPr lang="en-US" dirty="0" smtClean="0"/>
              <a:t> for ArcGIS Online</a:t>
            </a:r>
          </a:p>
          <a:p>
            <a:pPr lvl="1"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sz="2400" dirty="0" smtClean="0"/>
              <a:t>edit existing maps, </a:t>
            </a:r>
            <a:r>
              <a:rPr lang="en-US" sz="2400" dirty="0" smtClean="0"/>
              <a:t>point data in photos, ground level context</a:t>
            </a:r>
            <a:endParaRPr lang="en-US" sz="2400" dirty="0" smtClean="0"/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err="1" smtClean="0"/>
              <a:t>Mapillary</a:t>
            </a:r>
            <a:r>
              <a:rPr lang="en-US" dirty="0" smtClean="0"/>
              <a:t> for ArcGIS Pro</a:t>
            </a:r>
          </a:p>
          <a:p>
            <a:pPr lvl="1"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sz="2400" dirty="0">
                <a:latin typeface="Helvetica"/>
                <a:ea typeface="Helvetica"/>
                <a:cs typeface="Helvetica"/>
                <a:sym typeface="Helvetica"/>
              </a:rPr>
              <a:t>c</a:t>
            </a:r>
            <a:r>
              <a:rPr lang="en-US" sz="2400" dirty="0" smtClean="0">
                <a:latin typeface="Helvetica"/>
                <a:ea typeface="Helvetica"/>
                <a:cs typeface="Helvetica"/>
                <a:sym typeface="Helvetica"/>
              </a:rPr>
              <a:t>reate and edit datasets, compare photos over time</a:t>
            </a:r>
            <a:endParaRPr lang="en-US" sz="2400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err="1" smtClean="0">
                <a:latin typeface="Helvetica"/>
                <a:ea typeface="Helvetica"/>
                <a:cs typeface="Helvetica"/>
                <a:sym typeface="Helvetica"/>
              </a:rPr>
              <a:t>Mapillary</a:t>
            </a: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 Web </a:t>
            </a:r>
            <a:r>
              <a:rPr lang="en-US" dirty="0" err="1" smtClean="0">
                <a:latin typeface="Helvetica"/>
                <a:ea typeface="Helvetica"/>
                <a:cs typeface="Helvetica"/>
                <a:sym typeface="Helvetica"/>
              </a:rPr>
              <a:t>AppBuilder</a:t>
            </a: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 widget</a:t>
            </a:r>
          </a:p>
          <a:p>
            <a:pPr lvl="1"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sz="2400" dirty="0">
                <a:latin typeface="Helvetica"/>
                <a:ea typeface="Helvetica"/>
                <a:cs typeface="Helvetica"/>
                <a:sym typeface="Helvetica"/>
              </a:rPr>
              <a:t>c</a:t>
            </a:r>
            <a:r>
              <a:rPr lang="en-US" sz="2400" dirty="0" smtClean="0">
                <a:latin typeface="Helvetica"/>
                <a:ea typeface="Helvetica"/>
                <a:cs typeface="Helvetica"/>
                <a:sym typeface="Helvetica"/>
              </a:rPr>
              <a:t>ompatible with ArcGIS Portal, configurable in WAB developer edition</a:t>
            </a:r>
            <a:endParaRPr lang="en-US" sz="2400" dirty="0" smtClean="0"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380814509"/>
      </p:ext>
    </p:extLst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299</Words>
  <Application>Microsoft Office PowerPoint</Application>
  <PresentationFormat>Custom</PresentationFormat>
  <Paragraphs>75</Paragraphs>
  <Slides>23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Cooper Black</vt:lpstr>
      <vt:lpstr>Helvetica</vt:lpstr>
      <vt:lpstr>Helvetica Light</vt:lpstr>
      <vt:lpstr>Helvetica Neue</vt:lpstr>
      <vt:lpstr>Maiandra GD</vt:lpstr>
      <vt:lpstr>Source Sans Pro</vt:lpstr>
      <vt:lpstr>Source Sans Pro Semibold</vt:lpstr>
      <vt:lpstr>White</vt:lpstr>
      <vt:lpstr>Map your world </vt:lpstr>
      <vt:lpstr>Minneapolis – St. Paul</vt:lpstr>
      <vt:lpstr>Agenda</vt:lpstr>
      <vt:lpstr>Diving in</vt:lpstr>
      <vt:lpstr>Capturing Photos</vt:lpstr>
      <vt:lpstr>Let’s map!</vt:lpstr>
      <vt:lpstr>Introducing Mapillary</vt:lpstr>
      <vt:lpstr>Our Technology</vt:lpstr>
      <vt:lpstr>Integrations</vt:lpstr>
      <vt:lpstr>What we do for you</vt:lpstr>
      <vt:lpstr>Mapillary functions</vt:lpstr>
      <vt:lpstr>Structure from Motion (SfM)</vt:lpstr>
      <vt:lpstr>Semantic Segmentation</vt:lpstr>
      <vt:lpstr>Face and license plate detection </vt:lpstr>
      <vt:lpstr>Text Recognition</vt:lpstr>
      <vt:lpstr>SfM + Recognition</vt:lpstr>
      <vt:lpstr>Traffic Sign Map Objects</vt:lpstr>
      <vt:lpstr>Traffic Sign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Mapillary</dc:title>
  <dc:creator>Chris</dc:creator>
  <cp:lastModifiedBy>Christopher Beddow</cp:lastModifiedBy>
  <cp:revision>14</cp:revision>
  <dcterms:modified xsi:type="dcterms:W3CDTF">2017-07-26T18:42:53Z</dcterms:modified>
</cp:coreProperties>
</file>